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y="5143500" cx="9144000"/>
  <p:notesSz cx="6858000" cy="9144000"/>
  <p:embeddedFontLst>
    <p:embeddedFont>
      <p:font typeface="Roboto Condensed"/>
      <p:regular r:id="rId53"/>
      <p:bold r:id="rId54"/>
      <p:italic r:id="rId55"/>
      <p:boldItalic r:id="rId56"/>
    </p:embeddedFont>
    <p:embeddedFont>
      <p:font typeface="Bahiana"/>
      <p:regular r:id="rId57"/>
    </p:embeddedFont>
    <p:embeddedFont>
      <p:font typeface="Roboto Condensed Light"/>
      <p:regular r:id="rId58"/>
      <p:bold r:id="rId59"/>
      <p:italic r:id="rId60"/>
      <p:boldItalic r:id="rId61"/>
    </p:embeddedFont>
    <p:embeddedFont>
      <p:font typeface="Barlow Semi Condensed SemiBold"/>
      <p:regular r:id="rId62"/>
      <p:bold r:id="rId63"/>
      <p:italic r:id="rId64"/>
      <p:boldItalic r:id="rId65"/>
    </p:embeddedFont>
    <p:embeddedFont>
      <p:font typeface="Open Sans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BarlowSemiCondensedSemiBold-regular.fntdata"/><Relationship Id="rId61" Type="http://schemas.openxmlformats.org/officeDocument/2006/relationships/font" Target="fonts/RobotoCondensedLight-boldItalic.fntdata"/><Relationship Id="rId20" Type="http://schemas.openxmlformats.org/officeDocument/2006/relationships/slide" Target="slides/slide15.xml"/><Relationship Id="rId64" Type="http://schemas.openxmlformats.org/officeDocument/2006/relationships/font" Target="fonts/BarlowSemiCondensedSemiBold-italic.fntdata"/><Relationship Id="rId63" Type="http://schemas.openxmlformats.org/officeDocument/2006/relationships/font" Target="fonts/BarlowSemiCondensedSemiBold-bold.fntdata"/><Relationship Id="rId22" Type="http://schemas.openxmlformats.org/officeDocument/2006/relationships/slide" Target="slides/slide17.xml"/><Relationship Id="rId66" Type="http://schemas.openxmlformats.org/officeDocument/2006/relationships/font" Target="fonts/OpenSans-regular.fntdata"/><Relationship Id="rId21" Type="http://schemas.openxmlformats.org/officeDocument/2006/relationships/slide" Target="slides/slide16.xml"/><Relationship Id="rId65" Type="http://schemas.openxmlformats.org/officeDocument/2006/relationships/font" Target="fonts/BarlowSemiCondensedSemiBold-boldItalic.fntdata"/><Relationship Id="rId24" Type="http://schemas.openxmlformats.org/officeDocument/2006/relationships/slide" Target="slides/slide19.xml"/><Relationship Id="rId68" Type="http://schemas.openxmlformats.org/officeDocument/2006/relationships/font" Target="fonts/OpenSans-italic.fntdata"/><Relationship Id="rId23" Type="http://schemas.openxmlformats.org/officeDocument/2006/relationships/slide" Target="slides/slide18.xml"/><Relationship Id="rId67" Type="http://schemas.openxmlformats.org/officeDocument/2006/relationships/font" Target="fonts/OpenSans-bold.fntdata"/><Relationship Id="rId60" Type="http://schemas.openxmlformats.org/officeDocument/2006/relationships/font" Target="fonts/RobotoCondensedLight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OpenSans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RobotoCondensed-regular.fntdata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RobotoCondensed-italic.fntdata"/><Relationship Id="rId10" Type="http://schemas.openxmlformats.org/officeDocument/2006/relationships/slide" Target="slides/slide5.xml"/><Relationship Id="rId54" Type="http://schemas.openxmlformats.org/officeDocument/2006/relationships/font" Target="fonts/RobotoCondensed-bold.fntdata"/><Relationship Id="rId13" Type="http://schemas.openxmlformats.org/officeDocument/2006/relationships/slide" Target="slides/slide8.xml"/><Relationship Id="rId57" Type="http://schemas.openxmlformats.org/officeDocument/2006/relationships/font" Target="fonts/Bahiana-regular.fntdata"/><Relationship Id="rId12" Type="http://schemas.openxmlformats.org/officeDocument/2006/relationships/slide" Target="slides/slide7.xml"/><Relationship Id="rId56" Type="http://schemas.openxmlformats.org/officeDocument/2006/relationships/font" Target="fonts/RobotoCondensed-boldItalic.fntdata"/><Relationship Id="rId15" Type="http://schemas.openxmlformats.org/officeDocument/2006/relationships/slide" Target="slides/slide10.xml"/><Relationship Id="rId59" Type="http://schemas.openxmlformats.org/officeDocument/2006/relationships/font" Target="fonts/RobotoCondensedLight-bold.fntdata"/><Relationship Id="rId14" Type="http://schemas.openxmlformats.org/officeDocument/2006/relationships/slide" Target="slides/slide9.xml"/><Relationship Id="rId58" Type="http://schemas.openxmlformats.org/officeDocument/2006/relationships/font" Target="fonts/RobotoCondensedLigh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e0fd9291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e0fd9291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dd7dfdaab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7dd7dfdaab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e0fd92919_0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e0fd92919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dd7dfdaab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dd7dfdaab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d7dfdaab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d7dfdaab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d7dfdaab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d7dfdaab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dd7dfdaab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dd7dfdaab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dd7dfdaab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dd7dfdaab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dd7dfdaab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dd7dfdaab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dd7dfdaab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7dd7dfdaab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dd7dfdaab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dd7dfdaab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dd7dfdaab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dd7dfdaab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7dd7dfdaab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7dd7dfdaab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dd7dfdaab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dd7dfdaab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e0fd92919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e0fd92919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6e3d28d33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6e3d28d33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dd7dfdaab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dd7dfdaab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dd7dfdaab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dd7dfdaab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dd7dfdaab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7dd7dfdaab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7dd7dfdaab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7dd7dfdaab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e0fd92919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e0fd92919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7dd7dfdaab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7dd7dfdaab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dd7dfdaab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dd7dfdaab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7dd7dfdaab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7dd7dfdaab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7dd7dfdaab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7dd7dfdaab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e3d28d33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e3d28d33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7dd7dfdaab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7dd7dfdaab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6e3d28d33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6e3d28d33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6e3d28d331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6e3d28d331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7dd7dfdaab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7dd7dfdaab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e3d28d331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e3d28d331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7dd7dfdaab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7dd7dfdaab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e3d28d331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6e3d28d331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dd7dfdaab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dd7dfdaab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6e3d28d331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6e3d28d331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dd7dfdaab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dd7dfdaab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6e3d28d33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6e3d28d33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7dd7dfdaab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7dd7dfdaab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dd7dfdaab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dd7dfdaab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7dd7dfdaab_0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7dd7dfdaab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7dd7dfdaab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7dd7dfdaab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e5746641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e5746641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dd7dfdaab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dd7dfdaab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dd7dfdaab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dd7dfdaab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dd7dfdaab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dd7dfdaab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dd7dfdaab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dd7dfdaab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dd7dfdaab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dd7dfdaab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subTitle"/>
          </p:nvPr>
        </p:nvSpPr>
        <p:spPr>
          <a:xfrm>
            <a:off x="1728150" y="2671650"/>
            <a:ext cx="5687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type="ctrTitle"/>
          </p:nvPr>
        </p:nvSpPr>
        <p:spPr>
          <a:xfrm>
            <a:off x="1728150" y="1894050"/>
            <a:ext cx="5687700" cy="904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  <p:grpSp>
        <p:nvGrpSpPr>
          <p:cNvPr id="53" name="Google Shape;53;p13"/>
          <p:cNvGrpSpPr/>
          <p:nvPr/>
        </p:nvGrpSpPr>
        <p:grpSpPr>
          <a:xfrm>
            <a:off x="-364043" y="-78921"/>
            <a:ext cx="2605500" cy="1446850"/>
            <a:chOff x="310975" y="334050"/>
            <a:chExt cx="2605500" cy="1446850"/>
          </a:xfrm>
        </p:grpSpPr>
        <p:sp>
          <p:nvSpPr>
            <p:cNvPr id="54" name="Google Shape;54;p13"/>
            <p:cNvSpPr/>
            <p:nvPr/>
          </p:nvSpPr>
          <p:spPr>
            <a:xfrm>
              <a:off x="310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593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876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1158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1441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1723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006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289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571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854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310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93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876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1158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1441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1723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2006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2289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2571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2854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10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93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876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1158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1441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1723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2006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2289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2571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2854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310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593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876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1158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1441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1723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006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289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2571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854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310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593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876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1158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1441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1723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2006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2289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2571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854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310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93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876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1158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1441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1723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2006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2289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2571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2854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13"/>
          <p:cNvSpPr/>
          <p:nvPr/>
        </p:nvSpPr>
        <p:spPr>
          <a:xfrm>
            <a:off x="-67525" y="-66775"/>
            <a:ext cx="9326125" cy="5245250"/>
          </a:xfrm>
          <a:custGeom>
            <a:rect b="b" l="l" r="r" t="t"/>
            <a:pathLst>
              <a:path extrusionOk="0" h="209810" w="373045">
                <a:moveTo>
                  <a:pt x="0" y="82749"/>
                </a:moveTo>
                <a:lnTo>
                  <a:pt x="107166" y="209810"/>
                </a:lnTo>
                <a:lnTo>
                  <a:pt x="373045" y="101288"/>
                </a:lnTo>
                <a:lnTo>
                  <a:pt x="328280" y="0"/>
                </a:lnTo>
              </a:path>
            </a:pathLst>
          </a:cu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3F3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Condensed"/>
              <a:buChar char="●"/>
              <a:defRPr sz="1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Condensed"/>
              <a:buChar char="○"/>
              <a:defRPr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Condensed"/>
              <a:buChar char="■"/>
              <a:defRPr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Condensed"/>
              <a:buChar char="●"/>
              <a:defRPr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Condensed"/>
              <a:buChar char="○"/>
              <a:defRPr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Condensed"/>
              <a:buChar char="■"/>
              <a:defRPr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Condensed"/>
              <a:buChar char="●"/>
              <a:defRPr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Condensed"/>
              <a:buChar char="○"/>
              <a:defRPr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 Condensed"/>
              <a:buChar char="■"/>
              <a:defRPr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0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"/>
          <p:cNvSpPr txBox="1"/>
          <p:nvPr/>
        </p:nvSpPr>
        <p:spPr>
          <a:xfrm>
            <a:off x="0" y="969550"/>
            <a:ext cx="6219900" cy="40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trade-offs in fair redistricting</a:t>
            </a:r>
            <a:endParaRPr sz="7200">
              <a:solidFill>
                <a:srgbClr val="434343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120" name="Google Shape;120;p14"/>
          <p:cNvSpPr txBox="1"/>
          <p:nvPr/>
        </p:nvSpPr>
        <p:spPr>
          <a:xfrm>
            <a:off x="6445200" y="2752375"/>
            <a:ext cx="26988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zachary schutzman</a:t>
            </a:r>
            <a:endParaRPr sz="24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21" name="Google Shape;121;p14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3602913" y="4434025"/>
            <a:ext cx="1938175" cy="70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6177900" y="3504600"/>
            <a:ext cx="2966100" cy="16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@zschutzy</a:t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ianzach@seas.upenn.edu</a:t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https://zachschutzman.com</a:t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23" name="Google Shape;123;p14"/>
          <p:cNvPicPr preferRelativeResize="0"/>
          <p:nvPr/>
        </p:nvPicPr>
        <p:blipFill>
          <a:blip r:embed="rId4">
            <a:alphaModFix amt="75000"/>
          </a:blip>
          <a:stretch>
            <a:fillRect/>
          </a:stretch>
        </p:blipFill>
        <p:spPr>
          <a:xfrm>
            <a:off x="7433350" y="3593424"/>
            <a:ext cx="455183" cy="37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4"/>
          <p:cNvPicPr preferRelativeResize="0"/>
          <p:nvPr/>
        </p:nvPicPr>
        <p:blipFill>
          <a:blip r:embed="rId5">
            <a:alphaModFix amt="67000"/>
          </a:blip>
          <a:stretch>
            <a:fillRect/>
          </a:stretch>
        </p:blipFill>
        <p:spPr>
          <a:xfrm>
            <a:off x="5990125" y="4137875"/>
            <a:ext cx="455175" cy="45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/>
          <p:nvPr/>
        </p:nvSpPr>
        <p:spPr>
          <a:xfrm>
            <a:off x="197200" y="164325"/>
            <a:ext cx="5274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3"/>
          <p:cNvSpPr txBox="1"/>
          <p:nvPr/>
        </p:nvSpPr>
        <p:spPr>
          <a:xfrm>
            <a:off x="271575" y="365700"/>
            <a:ext cx="4149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is redistricting?</a:t>
            </a:r>
            <a:endParaRPr sz="2400"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95" name="Google Shape;195;p23"/>
          <p:cNvSpPr txBox="1"/>
          <p:nvPr/>
        </p:nvSpPr>
        <p:spPr>
          <a:xfrm>
            <a:off x="5727800" y="579675"/>
            <a:ext cx="30861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congressional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state legislative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county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judicial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municipal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board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attendance zones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library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voting precincts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emergency services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...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96" name="Google Shape;196;p23"/>
          <p:cNvSpPr txBox="1"/>
          <p:nvPr/>
        </p:nvSpPr>
        <p:spPr>
          <a:xfrm>
            <a:off x="436175" y="1460250"/>
            <a:ext cx="3770700" cy="3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periodically, we need to redraw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districts are often drawn by people with a personal interest in the outcome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Char char="-"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state legislators draw their own districts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Char char="-"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draw a school zone so my kid and their friends go to the same school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/>
        </p:nvSpPr>
        <p:spPr>
          <a:xfrm>
            <a:off x="715950" y="1590150"/>
            <a:ext cx="77121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history of abuse, but unfairness is judged </a:t>
            </a:r>
            <a:r>
              <a:rPr i="1" lang="en" sz="3600">
                <a:solidFill>
                  <a:schemeClr val="dk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ad hoc</a:t>
            </a:r>
            <a:r>
              <a:rPr lang="en" sz="3600">
                <a:solidFill>
                  <a:schemeClr val="dk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 and is often hard to articulate</a:t>
            </a:r>
            <a:endParaRPr sz="3600">
              <a:solidFill>
                <a:schemeClr val="dk2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575" y="179775"/>
            <a:ext cx="4486174" cy="469724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/>
          <p:nvPr/>
        </p:nvSpPr>
        <p:spPr>
          <a:xfrm>
            <a:off x="265225" y="1006000"/>
            <a:ext cx="3541200" cy="1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essex county, ma: 1812 state senate districting plan designed to help elbridge gerry’s political party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575" y="179775"/>
            <a:ext cx="4486174" cy="469724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/>
        </p:nvSpPr>
        <p:spPr>
          <a:xfrm>
            <a:off x="213625" y="3163325"/>
            <a:ext cx="3644400" cy="1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latin typeface="Roboto Condensed"/>
                <a:ea typeface="Roboto Condensed"/>
                <a:cs typeface="Roboto Condensed"/>
                <a:sym typeface="Roboto Condensed"/>
              </a:rPr>
              <a:t>this district</a:t>
            </a: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 is oddly-shaped, advantages one party in particular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265225" y="1006000"/>
            <a:ext cx="3541200" cy="1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essex county, ma: 1812 state senate districting plan designed to help elbridge gerry’s political party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6024" y="661425"/>
            <a:ext cx="4247977" cy="382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61424"/>
            <a:ext cx="4760157" cy="43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300" y="152400"/>
            <a:ext cx="537991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8"/>
          <p:cNvSpPr txBox="1"/>
          <p:nvPr/>
        </p:nvSpPr>
        <p:spPr>
          <a:xfrm>
            <a:off x="6219850" y="200800"/>
            <a:ext cx="2867700" cy="22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tuskegee, al, 1957: state disincorporated black areas of the city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300" y="152400"/>
            <a:ext cx="537991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9"/>
          <p:cNvSpPr txBox="1"/>
          <p:nvPr/>
        </p:nvSpPr>
        <p:spPr>
          <a:xfrm>
            <a:off x="6219850" y="200800"/>
            <a:ext cx="2867700" cy="22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tuskegee, al, 1957: state disincorporated black areas of the city</a:t>
            </a: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 (~80% of the population!) 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300" y="152400"/>
            <a:ext cx="537991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0"/>
          <p:cNvSpPr txBox="1"/>
          <p:nvPr/>
        </p:nvSpPr>
        <p:spPr>
          <a:xfrm>
            <a:off x="6219850" y="200800"/>
            <a:ext cx="2867700" cy="22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tuskegee, al, 1957: state disincorporated black areas of the city</a:t>
            </a: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 (~80% of the population!) to prevent participation in municipal government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300" y="152400"/>
            <a:ext cx="537991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1"/>
          <p:cNvSpPr txBox="1"/>
          <p:nvPr/>
        </p:nvSpPr>
        <p:spPr>
          <a:xfrm>
            <a:off x="6269150" y="3191575"/>
            <a:ext cx="2736000" cy="18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scotus: redrawing city boundaries serves “</a:t>
            </a:r>
            <a:r>
              <a:rPr i="1" lang="en" sz="2000">
                <a:latin typeface="Roboto Condensed"/>
                <a:ea typeface="Roboto Condensed"/>
                <a:cs typeface="Roboto Condensed"/>
                <a:sym typeface="Roboto Condensed"/>
              </a:rPr>
              <a:t>no countervailing municipal function</a:t>
            </a: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”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45" name="Google Shape;24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350" y="35384"/>
            <a:ext cx="5507791" cy="507272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 txBox="1"/>
          <p:nvPr/>
        </p:nvSpPr>
        <p:spPr>
          <a:xfrm>
            <a:off x="6219850" y="200800"/>
            <a:ext cx="2867700" cy="22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tuskegee, al, 1957: state disincorporated black areas of the city</a:t>
            </a: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 (~80% of the population!) to prevent participation in municipal government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/>
        </p:nvSpPr>
        <p:spPr>
          <a:xfrm>
            <a:off x="6057375" y="1113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little rock, arkansas: 2011-2019 school attendance zone lines</a:t>
            </a:r>
            <a:endParaRPr sz="2000"/>
          </a:p>
        </p:txBody>
      </p:sp>
      <p:pic>
        <p:nvPicPr>
          <p:cNvPr id="252" name="Google Shape;2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2825"/>
            <a:ext cx="5958749" cy="407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5"/>
          <p:cNvSpPr txBox="1"/>
          <p:nvPr/>
        </p:nvSpPr>
        <p:spPr>
          <a:xfrm>
            <a:off x="197200" y="164325"/>
            <a:ext cx="5274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/>
          <p:cNvSpPr txBox="1"/>
          <p:nvPr/>
        </p:nvSpPr>
        <p:spPr>
          <a:xfrm>
            <a:off x="271575" y="365700"/>
            <a:ext cx="4149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is redistricting?</a:t>
            </a:r>
            <a:endParaRPr sz="2400"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31" name="Google Shape;131;p15"/>
          <p:cNvSpPr txBox="1"/>
          <p:nvPr/>
        </p:nvSpPr>
        <p:spPr>
          <a:xfrm>
            <a:off x="5727800" y="579675"/>
            <a:ext cx="30861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32" name="Google Shape;132;p15"/>
          <p:cNvSpPr txBox="1"/>
          <p:nvPr/>
        </p:nvSpPr>
        <p:spPr>
          <a:xfrm>
            <a:off x="436175" y="1460250"/>
            <a:ext cx="3770700" cy="3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periodically, we need to redraw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638" y="152400"/>
            <a:ext cx="6370724" cy="4838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8" name="Google Shape;258;p33"/>
          <p:cNvCxnSpPr/>
          <p:nvPr/>
        </p:nvCxnSpPr>
        <p:spPr>
          <a:xfrm flipH="1">
            <a:off x="2415625" y="361525"/>
            <a:ext cx="1692600" cy="13887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9" name="Google Shape;259;p33"/>
          <p:cNvCxnSpPr/>
          <p:nvPr/>
        </p:nvCxnSpPr>
        <p:spPr>
          <a:xfrm flipH="1">
            <a:off x="4067125" y="534075"/>
            <a:ext cx="189000" cy="7641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0" name="Google Shape;260;p33"/>
          <p:cNvSpPr txBox="1"/>
          <p:nvPr/>
        </p:nvSpPr>
        <p:spPr>
          <a:xfrm>
            <a:off x="4108225" y="111325"/>
            <a:ext cx="12243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central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61" name="Google Shape;261;p33"/>
          <p:cNvSpPr txBox="1"/>
          <p:nvPr/>
        </p:nvSpPr>
        <p:spPr>
          <a:xfrm>
            <a:off x="106800" y="854575"/>
            <a:ext cx="14049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hall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262" name="Google Shape;262;p33"/>
          <p:cNvCxnSpPr/>
          <p:nvPr/>
        </p:nvCxnSpPr>
        <p:spPr>
          <a:xfrm flipH="1" rot="10800000">
            <a:off x="632675" y="879100"/>
            <a:ext cx="1725600" cy="4191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3" name="Google Shape;263;p33"/>
          <p:cNvCxnSpPr/>
          <p:nvPr/>
        </p:nvCxnSpPr>
        <p:spPr>
          <a:xfrm flipH="1" rot="10800000">
            <a:off x="2045900" y="3146825"/>
            <a:ext cx="1068000" cy="165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33"/>
          <p:cNvCxnSpPr/>
          <p:nvPr/>
        </p:nvCxnSpPr>
        <p:spPr>
          <a:xfrm rot="10800000">
            <a:off x="4379250" y="3286550"/>
            <a:ext cx="986100" cy="4848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33"/>
          <p:cNvSpPr txBox="1"/>
          <p:nvPr/>
        </p:nvSpPr>
        <p:spPr>
          <a:xfrm>
            <a:off x="1511700" y="2842925"/>
            <a:ext cx="7065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fair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66" name="Google Shape;266;p33"/>
          <p:cNvSpPr txBox="1"/>
          <p:nvPr/>
        </p:nvSpPr>
        <p:spPr>
          <a:xfrm>
            <a:off x="5151700" y="3672750"/>
            <a:ext cx="1487100" cy="5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mcclellan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6057375" y="1113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little rock, arkansas: 2011-2019 school attendance zone lines</a:t>
            </a:r>
            <a:endParaRPr sz="2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638" y="152400"/>
            <a:ext cx="637072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4"/>
          <p:cNvSpPr txBox="1"/>
          <p:nvPr/>
        </p:nvSpPr>
        <p:spPr>
          <a:xfrm>
            <a:off x="5964975" y="4127100"/>
            <a:ext cx="31848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this plan treats black students </a:t>
            </a:r>
            <a:r>
              <a:rPr i="1" lang="en" sz="2000">
                <a:latin typeface="Roboto Condensed"/>
                <a:ea typeface="Roboto Condensed"/>
                <a:cs typeface="Roboto Condensed"/>
                <a:sym typeface="Roboto Condensed"/>
              </a:rPr>
              <a:t>systematically worse</a:t>
            </a: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 than white students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74" name="Google Shape;274;p34"/>
          <p:cNvSpPr txBox="1"/>
          <p:nvPr/>
        </p:nvSpPr>
        <p:spPr>
          <a:xfrm>
            <a:off x="6057375" y="1113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little rock, arkansas: 2011-2019 school attendance zone lines</a:t>
            </a:r>
            <a:endParaRPr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/>
          <p:nvPr/>
        </p:nvSpPr>
        <p:spPr>
          <a:xfrm>
            <a:off x="-75" y="464450"/>
            <a:ext cx="9144000" cy="46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Roboto Condensed"/>
                <a:ea typeface="Roboto Condensed"/>
                <a:cs typeface="Roboto Condensed"/>
                <a:sym typeface="Roboto Condensed"/>
              </a:rPr>
              <a:t>“This means, </a:t>
            </a:r>
            <a:r>
              <a:rPr b="1" lang="en" sz="3000">
                <a:latin typeface="Roboto Condensed"/>
                <a:ea typeface="Roboto Condensed"/>
                <a:cs typeface="Roboto Condensed"/>
                <a:sym typeface="Roboto Condensed"/>
              </a:rPr>
              <a:t>in view of the subtle possibilities for favoritism</a:t>
            </a:r>
            <a:r>
              <a:rPr lang="en" sz="3000">
                <a:latin typeface="Roboto Condensed"/>
                <a:ea typeface="Roboto Condensed"/>
                <a:cs typeface="Roboto Condensed"/>
                <a:sym typeface="Roboto Condensed"/>
              </a:rPr>
              <a:t>, that </a:t>
            </a:r>
            <a:r>
              <a:rPr b="1" lang="en" sz="3000">
                <a:latin typeface="Roboto Condensed"/>
                <a:ea typeface="Roboto Condensed"/>
                <a:cs typeface="Roboto Condensed"/>
                <a:sym typeface="Roboto Condensed"/>
              </a:rPr>
              <a:t>the human element must be removed</a:t>
            </a:r>
            <a:r>
              <a:rPr lang="en" sz="3000">
                <a:latin typeface="Roboto Condensed"/>
                <a:ea typeface="Roboto Condensed"/>
                <a:cs typeface="Roboto Condensed"/>
                <a:sym typeface="Roboto Condensed"/>
              </a:rPr>
              <a:t> as completely as possible from the redistricting process. In part, this means that the process should be </a:t>
            </a:r>
            <a:r>
              <a:rPr b="1" lang="en" sz="3000">
                <a:latin typeface="Roboto Condensed"/>
                <a:ea typeface="Roboto Condensed"/>
                <a:cs typeface="Roboto Condensed"/>
                <a:sym typeface="Roboto Condensed"/>
              </a:rPr>
              <a:t>completely mechanical</a:t>
            </a:r>
            <a:r>
              <a:rPr lang="en" sz="3000">
                <a:latin typeface="Roboto Condensed"/>
                <a:ea typeface="Roboto Condensed"/>
                <a:cs typeface="Roboto Condensed"/>
                <a:sym typeface="Roboto Condensed"/>
              </a:rPr>
              <a:t>, so that once set up, there is </a:t>
            </a:r>
            <a:r>
              <a:rPr b="1" lang="en" sz="3000">
                <a:latin typeface="Roboto Condensed"/>
                <a:ea typeface="Roboto Condensed"/>
                <a:cs typeface="Roboto Condensed"/>
                <a:sym typeface="Roboto Condensed"/>
              </a:rPr>
              <a:t>no room at all for human choice</a:t>
            </a:r>
            <a:r>
              <a:rPr lang="en" sz="3000">
                <a:latin typeface="Roboto Condensed"/>
                <a:ea typeface="Roboto Condensed"/>
                <a:cs typeface="Roboto Condensed"/>
                <a:sym typeface="Roboto Condensed"/>
              </a:rPr>
              <a:t>. More than this, [...] </a:t>
            </a:r>
            <a:r>
              <a:rPr b="1" lang="en" sz="3000">
                <a:latin typeface="Roboto Condensed"/>
                <a:ea typeface="Roboto Condensed"/>
                <a:cs typeface="Roboto Condensed"/>
                <a:sym typeface="Roboto Condensed"/>
              </a:rPr>
              <a:t>it should not be possible to predict in any detail the outcome</a:t>
            </a:r>
            <a:r>
              <a:rPr lang="en" sz="3000">
                <a:latin typeface="Roboto Condensed"/>
                <a:ea typeface="Roboto Condensed"/>
                <a:cs typeface="Roboto Condensed"/>
                <a:sym typeface="Roboto Condensed"/>
              </a:rPr>
              <a:t> of the process.”</a:t>
            </a:r>
            <a:endParaRPr sz="3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latin typeface="Roboto Condensed"/>
                <a:ea typeface="Roboto Condensed"/>
                <a:cs typeface="Roboto Condensed"/>
                <a:sym typeface="Roboto Condensed"/>
              </a:rPr>
              <a:t>On the Prevention of Gerrymandering</a:t>
            </a:r>
            <a:r>
              <a:rPr lang="en" sz="3000">
                <a:latin typeface="Roboto Condensed"/>
                <a:ea typeface="Roboto Condensed"/>
                <a:cs typeface="Roboto Condensed"/>
                <a:sym typeface="Roboto Condensed"/>
              </a:rPr>
              <a:t>, William Vickrey, 1961</a:t>
            </a:r>
            <a:endParaRPr sz="3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6"/>
          <p:cNvSpPr txBox="1"/>
          <p:nvPr/>
        </p:nvSpPr>
        <p:spPr>
          <a:xfrm>
            <a:off x="377950" y="230900"/>
            <a:ext cx="8766000" cy="4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if you can quantify it, you can optimize for it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/>
        </p:nvSpPr>
        <p:spPr>
          <a:xfrm>
            <a:off x="377950" y="230900"/>
            <a:ext cx="8766000" cy="4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if you can quantify it, you can optimize for it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proposed algorithms since the ‘60s 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8"/>
          <p:cNvSpPr txBox="1"/>
          <p:nvPr/>
        </p:nvSpPr>
        <p:spPr>
          <a:xfrm>
            <a:off x="377950" y="230900"/>
            <a:ext cx="8766000" cy="4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if you can quantify it, you can optimize for it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proposed algorithms since the ‘60s 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most minimizing some geometric energy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/>
          <p:nvPr/>
        </p:nvSpPr>
        <p:spPr>
          <a:xfrm>
            <a:off x="377950" y="230900"/>
            <a:ext cx="8766000" cy="4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if you can quantify it, you can optimize for it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proposed algorithms since the ‘60s 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most minimizing some geometric energy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since </a:t>
            </a:r>
            <a:r>
              <a:rPr i="1"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vieth </a:t>
            </a:r>
            <a:r>
              <a:rPr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(2004), a search for a way to quantify partisan unfairness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0"/>
          <p:cNvSpPr txBox="1"/>
          <p:nvPr/>
        </p:nvSpPr>
        <p:spPr>
          <a:xfrm>
            <a:off x="377950" y="230900"/>
            <a:ext cx="8766000" cy="4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if you can quantify it, you can optimize for it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proposed algorithms since the ‘60s 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most minimizing some geometric energy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since </a:t>
            </a:r>
            <a:r>
              <a:rPr i="1"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vieth </a:t>
            </a:r>
            <a:r>
              <a:rPr lang="en" sz="24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(2004), a search for a way to quantify partisan unfairness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"/>
                <a:ea typeface="Roboto Condensed"/>
                <a:cs typeface="Roboto Condensed"/>
                <a:sym typeface="Roboto Condensed"/>
              </a:rPr>
              <a:t>computers caught up in ~2010</a:t>
            </a:r>
            <a:endParaRPr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1"/>
          <p:cNvSpPr txBox="1"/>
          <p:nvPr/>
        </p:nvSpPr>
        <p:spPr>
          <a:xfrm>
            <a:off x="563875" y="859175"/>
            <a:ext cx="3184800" cy="3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neutral process</a:t>
            </a: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: 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draw districts in a way that’s orthogonal to “human interests”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no (dis)favoritism to parties, groups, communities, or individuals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almost always formalized as “draw pretty shapes”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2"/>
          <p:cNvSpPr txBox="1"/>
          <p:nvPr/>
        </p:nvSpPr>
        <p:spPr>
          <a:xfrm>
            <a:off x="563875" y="859175"/>
            <a:ext cx="3184800" cy="3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neutral process</a:t>
            </a: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: 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draw districts in a way that’s orthogonal to “human interests”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no (dis)favoritism to parties, groups, communities, or individuals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almost always formalized as “draw pretty shapes”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15" name="Google Shape;315;p42"/>
          <p:cNvSpPr txBox="1"/>
          <p:nvPr/>
        </p:nvSpPr>
        <p:spPr>
          <a:xfrm>
            <a:off x="5218225" y="859175"/>
            <a:ext cx="3348900" cy="3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equitable outcome</a:t>
            </a: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: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draw districts which give us a “fair” outcome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districts shouldn’t systematically (dis)advantage any group, community, or individual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very hard to formalize and even harder to remedy, lots of attention currently to partisan (un)fairness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6"/>
          <p:cNvSpPr txBox="1"/>
          <p:nvPr/>
        </p:nvSpPr>
        <p:spPr>
          <a:xfrm>
            <a:off x="197200" y="164325"/>
            <a:ext cx="5274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 txBox="1"/>
          <p:nvPr/>
        </p:nvSpPr>
        <p:spPr>
          <a:xfrm>
            <a:off x="271575" y="365700"/>
            <a:ext cx="4149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is redistricting?</a:t>
            </a:r>
            <a:endParaRPr sz="2400"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39" name="Google Shape;139;p16"/>
          <p:cNvSpPr txBox="1"/>
          <p:nvPr/>
        </p:nvSpPr>
        <p:spPr>
          <a:xfrm>
            <a:off x="5727800" y="579675"/>
            <a:ext cx="30861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congressional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40" name="Google Shape;140;p16"/>
          <p:cNvSpPr txBox="1"/>
          <p:nvPr/>
        </p:nvSpPr>
        <p:spPr>
          <a:xfrm>
            <a:off x="436175" y="1460250"/>
            <a:ext cx="3770700" cy="3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periodically, we need to redraw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3"/>
          <p:cNvSpPr txBox="1"/>
          <p:nvPr/>
        </p:nvSpPr>
        <p:spPr>
          <a:xfrm>
            <a:off x="715950" y="1556650"/>
            <a:ext cx="77121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are the trade-offs between these two frameworks?</a:t>
            </a:r>
            <a:endParaRPr sz="3600">
              <a:solidFill>
                <a:schemeClr val="dk2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4"/>
          <p:cNvSpPr txBox="1"/>
          <p:nvPr/>
        </p:nvSpPr>
        <p:spPr>
          <a:xfrm>
            <a:off x="5276100" y="261250"/>
            <a:ext cx="3867900" cy="3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oboto Condensed"/>
                <a:ea typeface="Roboto Condensed"/>
                <a:cs typeface="Roboto Condensed"/>
                <a:sym typeface="Roboto Condensed"/>
              </a:rPr>
              <a:t>neutrality: compactness</a:t>
            </a:r>
            <a:endParaRPr b="1"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draw districts to be as nicely-shaped as possible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oboto Condensed"/>
                <a:ea typeface="Roboto Condensed"/>
                <a:cs typeface="Roboto Condensed"/>
                <a:sym typeface="Roboto Condensed"/>
              </a:rPr>
              <a:t>equitable outcome: partisan symmetry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answer questions like “how different is the seats outcome when republicans get 55% of the vote from when democrats do?”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26" name="Google Shape;32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00" y="1581500"/>
            <a:ext cx="4762075" cy="198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5"/>
          <p:cNvSpPr txBox="1"/>
          <p:nvPr/>
        </p:nvSpPr>
        <p:spPr>
          <a:xfrm>
            <a:off x="111650" y="958800"/>
            <a:ext cx="3867900" cy="3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oboto Condensed"/>
                <a:ea typeface="Roboto Condensed"/>
                <a:cs typeface="Roboto Condensed"/>
                <a:sym typeface="Roboto Condensed"/>
              </a:rPr>
              <a:t>data: pennsylvania and north carolina</a:t>
            </a:r>
            <a:endParaRPr b="1"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drawing districts at the </a:t>
            </a:r>
            <a:r>
              <a:rPr i="1" lang="en" sz="2000">
                <a:latin typeface="Roboto Condensed"/>
                <a:ea typeface="Roboto Condensed"/>
                <a:cs typeface="Roboto Condensed"/>
                <a:sym typeface="Roboto Condensed"/>
              </a:rPr>
              <a:t>precinct</a:t>
            </a: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 level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use an mcmc package to draw hundreds of thousands of plans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evaluate compactness and partisan symmetry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32" name="Google Shape;33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6200" y="1238913"/>
            <a:ext cx="4617801" cy="266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2288"/>
            <a:ext cx="4058925" cy="405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7550" y="1636225"/>
            <a:ext cx="5196451" cy="202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46"/>
          <p:cNvSpPr/>
          <p:nvPr/>
        </p:nvSpPr>
        <p:spPr>
          <a:xfrm>
            <a:off x="213650" y="698400"/>
            <a:ext cx="1213200" cy="39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46"/>
          <p:cNvSpPr txBox="1"/>
          <p:nvPr/>
        </p:nvSpPr>
        <p:spPr>
          <a:xfrm>
            <a:off x="213650" y="623725"/>
            <a:ext cx="2067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Compactness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1" name="Google Shape;341;p46"/>
          <p:cNvSpPr/>
          <p:nvPr/>
        </p:nvSpPr>
        <p:spPr>
          <a:xfrm>
            <a:off x="-18025" y="1044925"/>
            <a:ext cx="3909300" cy="3720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46"/>
          <p:cNvSpPr/>
          <p:nvPr/>
        </p:nvSpPr>
        <p:spPr>
          <a:xfrm>
            <a:off x="-180150" y="491500"/>
            <a:ext cx="387300" cy="729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6"/>
          <p:cNvSpPr/>
          <p:nvPr/>
        </p:nvSpPr>
        <p:spPr>
          <a:xfrm>
            <a:off x="3603150" y="4481975"/>
            <a:ext cx="837600" cy="171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2288"/>
            <a:ext cx="4058925" cy="405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7550" y="1636225"/>
            <a:ext cx="5196451" cy="202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7"/>
          <p:cNvSpPr/>
          <p:nvPr/>
        </p:nvSpPr>
        <p:spPr>
          <a:xfrm>
            <a:off x="213650" y="698400"/>
            <a:ext cx="1213200" cy="39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47"/>
          <p:cNvSpPr txBox="1"/>
          <p:nvPr/>
        </p:nvSpPr>
        <p:spPr>
          <a:xfrm>
            <a:off x="213650" y="623725"/>
            <a:ext cx="2067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Compactness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2288"/>
            <a:ext cx="4058925" cy="4058925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8"/>
          <p:cNvSpPr/>
          <p:nvPr/>
        </p:nvSpPr>
        <p:spPr>
          <a:xfrm>
            <a:off x="123225" y="542300"/>
            <a:ext cx="2136300" cy="39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2288"/>
            <a:ext cx="4058925" cy="405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0950" y="1626850"/>
            <a:ext cx="5213050" cy="202787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9"/>
          <p:cNvSpPr/>
          <p:nvPr/>
        </p:nvSpPr>
        <p:spPr>
          <a:xfrm>
            <a:off x="123225" y="542300"/>
            <a:ext cx="1345200" cy="39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9"/>
          <p:cNvSpPr txBox="1"/>
          <p:nvPr/>
        </p:nvSpPr>
        <p:spPr>
          <a:xfrm>
            <a:off x="213650" y="623725"/>
            <a:ext cx="2067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Compactness: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875" y="0"/>
            <a:ext cx="570864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8488"/>
            <a:ext cx="3906525" cy="390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4475" y="1211500"/>
            <a:ext cx="4759525" cy="27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1"/>
          <p:cNvSpPr/>
          <p:nvPr/>
        </p:nvSpPr>
        <p:spPr>
          <a:xfrm>
            <a:off x="156125" y="618500"/>
            <a:ext cx="1254300" cy="39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51"/>
          <p:cNvSpPr txBox="1"/>
          <p:nvPr/>
        </p:nvSpPr>
        <p:spPr>
          <a:xfrm>
            <a:off x="197050" y="670550"/>
            <a:ext cx="2067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Compactness: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9" name="Google Shape;379;p51"/>
          <p:cNvSpPr/>
          <p:nvPr/>
        </p:nvSpPr>
        <p:spPr>
          <a:xfrm>
            <a:off x="-18025" y="1044925"/>
            <a:ext cx="3909300" cy="3720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51"/>
          <p:cNvSpPr/>
          <p:nvPr/>
        </p:nvSpPr>
        <p:spPr>
          <a:xfrm>
            <a:off x="-180150" y="491500"/>
            <a:ext cx="387300" cy="729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1"/>
          <p:cNvSpPr/>
          <p:nvPr/>
        </p:nvSpPr>
        <p:spPr>
          <a:xfrm>
            <a:off x="3603150" y="4481975"/>
            <a:ext cx="837600" cy="171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8488"/>
            <a:ext cx="3906525" cy="390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4475" y="1211500"/>
            <a:ext cx="4759525" cy="27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2"/>
          <p:cNvSpPr/>
          <p:nvPr/>
        </p:nvSpPr>
        <p:spPr>
          <a:xfrm>
            <a:off x="156125" y="618500"/>
            <a:ext cx="1287300" cy="39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52"/>
          <p:cNvSpPr txBox="1"/>
          <p:nvPr/>
        </p:nvSpPr>
        <p:spPr>
          <a:xfrm>
            <a:off x="156125" y="670550"/>
            <a:ext cx="20676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Compactness:	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/>
          <p:nvPr/>
        </p:nvSpPr>
        <p:spPr>
          <a:xfrm>
            <a:off x="197200" y="164325"/>
            <a:ext cx="5274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7"/>
          <p:cNvSpPr txBox="1"/>
          <p:nvPr/>
        </p:nvSpPr>
        <p:spPr>
          <a:xfrm>
            <a:off x="271575" y="365700"/>
            <a:ext cx="4149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is redistricting?</a:t>
            </a:r>
            <a:endParaRPr sz="2400"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47" name="Google Shape;147;p17"/>
          <p:cNvSpPr txBox="1"/>
          <p:nvPr/>
        </p:nvSpPr>
        <p:spPr>
          <a:xfrm>
            <a:off x="5727800" y="579675"/>
            <a:ext cx="30861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congressional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state legislative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436175" y="1460250"/>
            <a:ext cx="3770700" cy="3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periodically, we need to redraw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8488"/>
            <a:ext cx="3906525" cy="390652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3"/>
          <p:cNvSpPr/>
          <p:nvPr/>
        </p:nvSpPr>
        <p:spPr>
          <a:xfrm>
            <a:off x="156125" y="618500"/>
            <a:ext cx="2136300" cy="39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8488"/>
            <a:ext cx="3906525" cy="390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2450" y="1224250"/>
            <a:ext cx="4731550" cy="27443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54"/>
          <p:cNvSpPr/>
          <p:nvPr/>
        </p:nvSpPr>
        <p:spPr>
          <a:xfrm>
            <a:off x="156125" y="618500"/>
            <a:ext cx="1287300" cy="39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54"/>
          <p:cNvSpPr txBox="1"/>
          <p:nvPr/>
        </p:nvSpPr>
        <p:spPr>
          <a:xfrm>
            <a:off x="156125" y="670550"/>
            <a:ext cx="20676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Compactness:	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7776" y="-18675"/>
            <a:ext cx="570864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6"/>
          <p:cNvSpPr txBox="1"/>
          <p:nvPr/>
        </p:nvSpPr>
        <p:spPr>
          <a:xfrm>
            <a:off x="258750" y="1700800"/>
            <a:ext cx="8626500" cy="15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algorithmic redistricting is possible</a:t>
            </a:r>
            <a:endParaRPr sz="3000">
              <a:solidFill>
                <a:srgbClr val="434343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7"/>
          <p:cNvSpPr txBox="1"/>
          <p:nvPr/>
        </p:nvSpPr>
        <p:spPr>
          <a:xfrm>
            <a:off x="258750" y="1700800"/>
            <a:ext cx="8626500" cy="15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algorithmic redistricting is possible … but its value and impacts are not clear</a:t>
            </a:r>
            <a:endParaRPr sz="3000">
              <a:solidFill>
                <a:srgbClr val="434343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8"/>
          <p:cNvSpPr txBox="1"/>
          <p:nvPr/>
        </p:nvSpPr>
        <p:spPr>
          <a:xfrm>
            <a:off x="193025" y="345075"/>
            <a:ext cx="8626500" cy="15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one-size-does-not-fit-all</a:t>
            </a:r>
            <a:endParaRPr sz="3000">
              <a:solidFill>
                <a:srgbClr val="434343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pic>
        <p:nvPicPr>
          <p:cNvPr id="424" name="Google Shape;42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2350" y="987700"/>
            <a:ext cx="4867850" cy="402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9"/>
          <p:cNvSpPr txBox="1"/>
          <p:nvPr/>
        </p:nvSpPr>
        <p:spPr>
          <a:xfrm>
            <a:off x="402600" y="1536475"/>
            <a:ext cx="5546100" cy="31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vra compliance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defining and preserving communities-of-interest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concordance</a:t>
            </a:r>
            <a:r>
              <a:rPr lang="en" sz="2000">
                <a:latin typeface="Roboto Condensed"/>
                <a:ea typeface="Roboto Condensed"/>
                <a:cs typeface="Roboto Condensed"/>
                <a:sym typeface="Roboto Condensed"/>
              </a:rPr>
              <a:t> with other legal constraints</a:t>
            </a:r>
            <a:endParaRPr sz="20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30" name="Google Shape;430;p59"/>
          <p:cNvSpPr txBox="1"/>
          <p:nvPr/>
        </p:nvSpPr>
        <p:spPr>
          <a:xfrm>
            <a:off x="193025" y="345075"/>
            <a:ext cx="8626500" cy="15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other factors are important but hard to operationalize</a:t>
            </a:r>
            <a:endParaRPr sz="3000">
              <a:solidFill>
                <a:srgbClr val="434343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0"/>
          <p:cNvSpPr txBox="1"/>
          <p:nvPr/>
        </p:nvSpPr>
        <p:spPr>
          <a:xfrm>
            <a:off x="2639100" y="2340900"/>
            <a:ext cx="3865800" cy="23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      </a:t>
            </a:r>
            <a:r>
              <a:rPr lang="en" sz="24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@zschutzy</a:t>
            </a:r>
            <a:endParaRPr sz="24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      ianzach@seas.upenn.edu</a:t>
            </a:r>
            <a:endParaRPr sz="24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https://zachschutzman.com</a:t>
            </a:r>
            <a:endParaRPr sz="24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436" name="Google Shape;436;p60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2741750" y="2428274"/>
            <a:ext cx="455183" cy="37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60"/>
          <p:cNvPicPr preferRelativeResize="0"/>
          <p:nvPr/>
        </p:nvPicPr>
        <p:blipFill>
          <a:blip r:embed="rId4">
            <a:alphaModFix amt="67000"/>
          </a:blip>
          <a:stretch>
            <a:fillRect/>
          </a:stretch>
        </p:blipFill>
        <p:spPr>
          <a:xfrm>
            <a:off x="2741750" y="3139325"/>
            <a:ext cx="455175" cy="455175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60"/>
          <p:cNvSpPr txBox="1"/>
          <p:nvPr/>
        </p:nvSpPr>
        <p:spPr>
          <a:xfrm>
            <a:off x="2589350" y="599700"/>
            <a:ext cx="6219900" cy="40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thank you!</a:t>
            </a:r>
            <a:endParaRPr sz="7200">
              <a:solidFill>
                <a:srgbClr val="434343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/>
          <p:nvPr/>
        </p:nvSpPr>
        <p:spPr>
          <a:xfrm>
            <a:off x="197200" y="164325"/>
            <a:ext cx="5274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 txBox="1"/>
          <p:nvPr/>
        </p:nvSpPr>
        <p:spPr>
          <a:xfrm>
            <a:off x="271575" y="365700"/>
            <a:ext cx="4149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is redistricting?</a:t>
            </a:r>
            <a:endParaRPr sz="2400"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55" name="Google Shape;155;p18"/>
          <p:cNvSpPr txBox="1"/>
          <p:nvPr/>
        </p:nvSpPr>
        <p:spPr>
          <a:xfrm>
            <a:off x="5727800" y="579675"/>
            <a:ext cx="30861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congressional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state legislative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county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judicial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municipal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436175" y="1460250"/>
            <a:ext cx="3770700" cy="3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periodically, we need to redraw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/>
          <p:nvPr/>
        </p:nvSpPr>
        <p:spPr>
          <a:xfrm>
            <a:off x="197200" y="164325"/>
            <a:ext cx="5274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 txBox="1"/>
          <p:nvPr/>
        </p:nvSpPr>
        <p:spPr>
          <a:xfrm>
            <a:off x="271575" y="365700"/>
            <a:ext cx="4149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is redistricting?</a:t>
            </a:r>
            <a:endParaRPr sz="2400"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63" name="Google Shape;163;p19"/>
          <p:cNvSpPr txBox="1"/>
          <p:nvPr/>
        </p:nvSpPr>
        <p:spPr>
          <a:xfrm>
            <a:off x="5727800" y="579675"/>
            <a:ext cx="30861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congressional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state legislative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county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judicial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municipal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board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attendance zones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4" name="Google Shape;164;p19"/>
          <p:cNvSpPr txBox="1"/>
          <p:nvPr/>
        </p:nvSpPr>
        <p:spPr>
          <a:xfrm>
            <a:off x="436175" y="1460250"/>
            <a:ext cx="3770700" cy="3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periodically, we need to redraw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/>
        </p:nvSpPr>
        <p:spPr>
          <a:xfrm>
            <a:off x="197200" y="164325"/>
            <a:ext cx="5274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 txBox="1"/>
          <p:nvPr/>
        </p:nvSpPr>
        <p:spPr>
          <a:xfrm>
            <a:off x="271575" y="365700"/>
            <a:ext cx="4149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is redistricting?</a:t>
            </a:r>
            <a:endParaRPr sz="2400"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5727800" y="579675"/>
            <a:ext cx="30861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congressional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state legislative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county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judicial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municipal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board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attendance zones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library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voting precincts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emergency services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...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72" name="Google Shape;172;p20"/>
          <p:cNvSpPr txBox="1"/>
          <p:nvPr/>
        </p:nvSpPr>
        <p:spPr>
          <a:xfrm>
            <a:off x="436175" y="1460250"/>
            <a:ext cx="3770700" cy="3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periodically, we need to redraw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/>
        </p:nvSpPr>
        <p:spPr>
          <a:xfrm>
            <a:off x="197200" y="164325"/>
            <a:ext cx="5274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 txBox="1"/>
          <p:nvPr/>
        </p:nvSpPr>
        <p:spPr>
          <a:xfrm>
            <a:off x="271575" y="365700"/>
            <a:ext cx="4149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is redistricting?</a:t>
            </a:r>
            <a:endParaRPr sz="2400"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79" name="Google Shape;179;p21"/>
          <p:cNvSpPr txBox="1"/>
          <p:nvPr/>
        </p:nvSpPr>
        <p:spPr>
          <a:xfrm>
            <a:off x="5727800" y="579675"/>
            <a:ext cx="30861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congressional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state legislative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county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judicial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municipal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board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attendance zones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library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voting precincts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emergency services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...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0" name="Google Shape;180;p21"/>
          <p:cNvSpPr txBox="1"/>
          <p:nvPr/>
        </p:nvSpPr>
        <p:spPr>
          <a:xfrm>
            <a:off x="436175" y="1460250"/>
            <a:ext cx="3770700" cy="3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periodically, we need to redraw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districts are often drawn by people with a personal interest in the outcome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/>
        </p:nvSpPr>
        <p:spPr>
          <a:xfrm>
            <a:off x="197200" y="164325"/>
            <a:ext cx="52749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2"/>
          <p:cNvSpPr txBox="1"/>
          <p:nvPr/>
        </p:nvSpPr>
        <p:spPr>
          <a:xfrm>
            <a:off x="271575" y="365700"/>
            <a:ext cx="4149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what is redistricting?</a:t>
            </a:r>
            <a:endParaRPr sz="2400"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5727800" y="579675"/>
            <a:ext cx="30861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congressional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state legislative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county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judicial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municipal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board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school attendance zones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library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voting precincts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emergency services districts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...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8" name="Google Shape;188;p22"/>
          <p:cNvSpPr txBox="1"/>
          <p:nvPr/>
        </p:nvSpPr>
        <p:spPr>
          <a:xfrm>
            <a:off x="436175" y="1460250"/>
            <a:ext cx="3770700" cy="3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periodically, we need to redraw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districts are often drawn by people with a personal interest in the outcome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Char char="-"/>
            </a:pPr>
            <a: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state legislators draw their own districts</a:t>
            </a:r>
            <a:endParaRPr sz="18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